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DM Sans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Nunito"/>
      <p:regular r:id="rId32"/>
      <p:bold r:id="rId33"/>
      <p:italic r:id="rId34"/>
      <p:boldItalic r:id="rId35"/>
    </p:embeddedFont>
    <p:embeddedFont>
      <p:font typeface="Merriweather ExtraBold"/>
      <p:bold r:id="rId36"/>
      <p:boldItalic r:id="rId37"/>
    </p:embeddedFont>
    <p:embeddedFont>
      <p:font typeface="Merriweather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03DC49-9D83-4715-A711-EB416342A2AF}">
  <a:tblStyle styleId="{3803DC49-9D83-4715-A711-EB416342A2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4.xml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DMSansMedium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MSansMedium-italic.fntdata"/><Relationship Id="rId25" Type="http://schemas.openxmlformats.org/officeDocument/2006/relationships/font" Target="fonts/DMSans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DMSans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font" Target="fonts/Nunito-regular.fntdata"/><Relationship Id="rId13" Type="http://schemas.openxmlformats.org/officeDocument/2006/relationships/slide" Target="slides/slide7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-italic.fntdata"/><Relationship Id="rId15" Type="http://schemas.openxmlformats.org/officeDocument/2006/relationships/slide" Target="slides/slide9.xml"/><Relationship Id="rId37" Type="http://schemas.openxmlformats.org/officeDocument/2006/relationships/font" Target="fonts/MerriweatherExtraBold-bold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ExtraBold-bold.fntdata"/><Relationship Id="rId17" Type="http://schemas.openxmlformats.org/officeDocument/2006/relationships/slide" Target="slides/slide11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0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d440b16c9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d440b16c9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d440b16c9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d440b16c9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d440b16c9_0_1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d440b16c9_0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d440b16c9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d440b16c9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d440b16c9_0_1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d440b16c9_0_1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d440b16c9_0_1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d440b16c9_0_1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d440b16c9_0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d440b16c9_0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d440b16c9_0_1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d440b16c9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d440b16c9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d440b16c9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d440b16c9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d440b16c9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d440b16c9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d440b16c9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d440b16c9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4d440b16c9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d440b16c9_0_1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d440b16c9_0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d440b16c9_0_1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d440b16c9_0_1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d440b16c9_0_1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d440b16c9_0_1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d440b16c9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d440b16c9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d440b16c9_0_1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d440b16c9_0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1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Google Shape;51;p13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{3803DC49-9D83-4715-A711-EB416342A2AF}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" name="Google Shape;52;p13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3"/>
          <p:cNvSpPr/>
          <p:nvPr>
            <p:ph idx="3" type="pic"/>
          </p:nvPr>
        </p:nvSpPr>
        <p:spPr>
          <a:xfrm>
            <a:off x="6853700" y="3857693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3"/>
          <p:cNvSpPr/>
          <p:nvPr>
            <p:ph idx="4" type="pic"/>
          </p:nvPr>
        </p:nvSpPr>
        <p:spPr>
          <a:xfrm>
            <a:off x="8001000" y="32111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3"/>
          <p:cNvSpPr/>
          <p:nvPr>
            <p:ph idx="5" type="pic"/>
          </p:nvPr>
        </p:nvSpPr>
        <p:spPr>
          <a:xfrm>
            <a:off x="7429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2.gif"/><Relationship Id="rId5" Type="http://schemas.openxmlformats.org/officeDocument/2006/relationships/image" Target="../media/image6.gif"/><Relationship Id="rId6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gif"/><Relationship Id="rId4" Type="http://schemas.openxmlformats.org/officeDocument/2006/relationships/image" Target="../media/image16.png"/><Relationship Id="rId5" Type="http://schemas.openxmlformats.org/officeDocument/2006/relationships/image" Target="../media/image17.gif"/><Relationship Id="rId6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working with a digital pen on screen." id="62" name="Google Shape;62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41" l="0" r="41318" t="0"/>
          <a:stretch/>
        </p:blipFill>
        <p:spPr>
          <a:xfrm>
            <a:off x="-25" y="-50"/>
            <a:ext cx="4572001" cy="5143501"/>
          </a:xfrm>
          <a:prstGeom prst="rect">
            <a:avLst/>
          </a:prstGeom>
        </p:spPr>
      </p:pic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4720700" y="4089683"/>
            <a:ext cx="2106000" cy="800400"/>
          </a:xfrm>
          <a:prstGeom prst="rect">
            <a:avLst/>
          </a:prstGeom>
          <a:solidFill>
            <a:srgbClr val="8E7CC3"/>
          </a:solidFill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Подготовила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Пастушенко Ирина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4720700" y="163325"/>
            <a:ext cx="4224300" cy="1931100"/>
          </a:xfrm>
          <a:prstGeom prst="rect">
            <a:avLst/>
          </a:prstGeom>
          <a:solidFill>
            <a:srgbClr val="8E7CC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Финальный проект</a:t>
            </a:r>
            <a:endParaRPr sz="5300">
              <a:solidFill>
                <a:schemeClr val="dk1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2229350" y="585350"/>
            <a:ext cx="67623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0325"/>
              <a:buFont typeface="Arial"/>
              <a:buNone/>
            </a:pPr>
            <a:r>
              <a:rPr lang="en" sz="2727"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Влияние уровня владения немецким языком на успешность сделок в разных городах.</a:t>
            </a:r>
            <a:endParaRPr sz="2727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 title="Снимок экрана 2025-04-18 0146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7800"/>
            <a:ext cx="8839198" cy="26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311700" y="1289600"/>
            <a:ext cx="841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Носители C1 и B2 демонстрируют высокую успешность, в Дуйсбурге и Кёльне C1 достигает 100%. Успешность варьируется по городам: в Мюнхене, Лейпциге и Кёльне высокие показатели для A2, B1 и B2. Дуйсбург и Гамбург лидируют по успешности на отдельных уровнях. В Берлине и Лейпциге успех распределен равномерно. Города с преобладанием высокого уровня немецкого (B2, C1) показывают лучшие результаты, что подчеркивает важность владения языком.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4" name="Google Shape;144;p23" title="Снимок экрана 2025-04-18 0729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0" y="105350"/>
            <a:ext cx="2030787" cy="11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176450"/>
            <a:ext cx="8520600" cy="3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Power BI   dashboard</a:t>
            </a:r>
            <a:endParaRPr sz="2640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pic>
        <p:nvPicPr>
          <p:cNvPr id="150" name="Google Shape;150;p24" title="Снимок экрана 2025-04-18 0907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75" y="623075"/>
            <a:ext cx="8803049" cy="438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152400" y="1136400"/>
            <a:ext cx="8520600" cy="1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3898"/>
              <a:buFont typeface="Arial"/>
              <a:buNone/>
            </a:pPr>
            <a:r>
              <a:rPr lang="en" sz="1311">
                <a:latin typeface="Roboto"/>
                <a:ea typeface="Roboto"/>
                <a:cs typeface="Roboto"/>
                <a:sym typeface="Roboto"/>
              </a:rPr>
              <a:t>                      Конверсия (C1): Вечерние программы конвертируются лучше утренних (исключение: утренний "Веб-разработчик" - лучший C1).</a:t>
            </a:r>
            <a:endParaRPr sz="131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3898"/>
              <a:buFont typeface="Arial"/>
              <a:buNone/>
            </a:pPr>
            <a:r>
              <a:rPr lang="en" sz="1311">
                <a:latin typeface="Roboto"/>
                <a:ea typeface="Roboto"/>
                <a:cs typeface="Roboto"/>
                <a:sym typeface="Roboto"/>
              </a:rPr>
              <a:t>CAC/CPA: Вечерние курсы дороже в привлечении клиентов (особенно "UX/UI дизайн"). Утренний "Цифровой маркетинг" - самый экономичный.</a:t>
            </a:r>
            <a:endParaRPr sz="131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3898"/>
              <a:buFont typeface="Arial"/>
              <a:buNone/>
            </a:pPr>
            <a:r>
              <a:rPr lang="en" sz="1311">
                <a:latin typeface="Roboto"/>
                <a:ea typeface="Roboto"/>
                <a:cs typeface="Roboto"/>
                <a:sym typeface="Roboto"/>
              </a:rPr>
              <a:t>AOV/CLTV: Самый высокий средний чек и CLTV у утреннего "Цифрового маркетинга", самый низкий CLTV - у вечернего "Цифрового маркетинга". Низкий средний чек у утреннего "Веб-разработчика".</a:t>
            </a:r>
            <a:endParaRPr sz="131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3898"/>
              <a:buFont typeface="Arial"/>
              <a:buNone/>
            </a:pPr>
            <a:r>
              <a:rPr lang="en" sz="1311">
                <a:latin typeface="Roboto"/>
                <a:ea typeface="Roboto"/>
                <a:cs typeface="Roboto"/>
                <a:sym typeface="Roboto"/>
              </a:rPr>
              <a:t>Маржинальный вклад (CM): Лучшая маржа у утреннего "Цифрового маркетинга", низкая - у вечернего "UX/UI дизайна", провал - у вечернего "Веб-разработчика".</a:t>
            </a:r>
            <a:endParaRPr sz="131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500325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Продуктовая аналитика</a:t>
            </a:r>
            <a:endParaRPr sz="2700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pic>
        <p:nvPicPr>
          <p:cNvPr id="157" name="Google Shape;157;p25" title="Снимок экрана 2025-04-18 0735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25" y="2834125"/>
            <a:ext cx="6589725" cy="20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6920100" y="2834125"/>
            <a:ext cx="1929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Вывод: </a:t>
            </a:r>
            <a:endParaRPr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Фокус на утреннем "Цифровом маркетинге", пересмотреть вечерние курсы.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5" title="Снимок экрана 2025-04-18 0744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25" y="75450"/>
            <a:ext cx="1414625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aper clip with eyes is sitting on a piece of paper . (Provided by Tenor)"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0102" y="2746037"/>
            <a:ext cx="552250" cy="45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500325" y="2220200"/>
            <a:ext cx="8520600" cy="1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204650" y="938300"/>
            <a:ext cx="3920400" cy="1830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1.Метрика North Star (NSM)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-Основная метрика, отражающая успешность бизнеса. Обычно это прибыль или количество активных клиентов.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-LВ в нашем случае: прибыль.</a:t>
            </a:r>
            <a:endParaRPr sz="1200"/>
          </a:p>
        </p:txBody>
      </p:sp>
      <p:sp>
        <p:nvSpPr>
          <p:cNvPr id="167" name="Google Shape;167;p26"/>
          <p:cNvSpPr/>
          <p:nvPr/>
        </p:nvSpPr>
        <p:spPr>
          <a:xfrm>
            <a:off x="204650" y="3141975"/>
            <a:ext cx="3920400" cy="17442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3.Метрики продукта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-Охарактеризуйте поведение пользователя и эффективность продукта.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Включая: количество клиентов, коэффициент конверсии, повторные покупки, активность пользователя.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8" name="Google Shape;168;p26"/>
          <p:cNvSpPr/>
          <p:nvPr/>
        </p:nvSpPr>
        <p:spPr>
          <a:xfrm>
            <a:off x="4572000" y="938300"/>
            <a:ext cx="3999000" cy="1830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2.Показатели Unit Economics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-Отражают прибыльность бизнеса и окупаемость клиентов.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Включая: CAC (стоимость привлечения клиентов), LTV (пожизненная ценность), AOV (средняя стоимость заказа), CM (маржинальная прибыль).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9" name="Google Shape;169;p26"/>
          <p:cNvSpPr/>
          <p:nvPr/>
        </p:nvSpPr>
        <p:spPr>
          <a:xfrm>
            <a:off x="4628175" y="3056175"/>
            <a:ext cx="3999000" cy="1830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4.Атомарные метрики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-Самые основные метрики, которые формируют основу для других.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Включают: показы, клики, расходы, SLA (время отклика), качество (качество сделки).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0" name="Google Shape;170;p26"/>
          <p:cNvSpPr txBox="1"/>
          <p:nvPr/>
        </p:nvSpPr>
        <p:spPr>
          <a:xfrm>
            <a:off x="1720800" y="82325"/>
            <a:ext cx="7423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5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 Дерево метрик показателей для бизнеса.</a:t>
            </a:r>
            <a:endParaRPr sz="2550">
              <a:solidFill>
                <a:schemeClr val="dk1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pic>
        <p:nvPicPr>
          <p:cNvPr id="171" name="Google Shape;171;p26" title="Снимок экрана 2025-04-18 0810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0" y="82325"/>
            <a:ext cx="1316389" cy="7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1427925"/>
            <a:ext cx="8520600" cy="23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 u="sng"/>
              <a:t>Гипотеза 1:</a:t>
            </a:r>
            <a:r>
              <a:rPr b="1" lang="en" sz="1100"/>
              <a:t> Увеличение средней стоимости заказа (AOV)</a:t>
            </a:r>
            <a:endParaRPr b="1" sz="1100"/>
          </a:p>
          <a:p>
            <a:pPr indent="-28511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988"/>
              <a:t>Целевая метрика:</a:t>
            </a:r>
            <a:r>
              <a:rPr lang="en" sz="988"/>
              <a:t> Average Order Value (AOV)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988"/>
              <a:t>Гипотеза:</a:t>
            </a:r>
            <a:r>
              <a:rPr lang="en" sz="988"/>
              <a:t> Предложение дополнительных продуктов (например, книги, сертификаты) при покупке курса увеличит среднюю стоимость заказа (AOV) на 10%.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988"/>
              <a:t>Нулевая гипотеза:</a:t>
            </a:r>
            <a:r>
              <a:rPr lang="en" sz="988"/>
              <a:t> Предложение дополнительных продуктов не приведет к изменению средней стоимости заказа (AOV).</a:t>
            </a:r>
            <a:endParaRPr sz="988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88"/>
              <a:t>Интерпретация t-теста:</a:t>
            </a:r>
            <a:endParaRPr b="1" sz="988"/>
          </a:p>
          <a:p>
            <a:pPr indent="-28511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Значение p-value (3.3939267040934477e-99) значительно меньше порогового уровня 0.05.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Это означает, что мы можем отклонить нулевую гипотезу.</a:t>
            </a:r>
            <a:endParaRPr sz="988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 u="sng"/>
              <a:t>Гипотеза 2: </a:t>
            </a:r>
            <a:r>
              <a:rPr b="1" lang="en" sz="1100"/>
              <a:t>Снижение стоимости привлечения одного клиента (CAC)</a:t>
            </a:r>
            <a:endParaRPr b="1" sz="1100"/>
          </a:p>
          <a:p>
            <a:pPr indent="-28511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988"/>
              <a:t>Целевая метрика:</a:t>
            </a:r>
            <a:r>
              <a:rPr lang="en" sz="988"/>
              <a:t> Customer Acquisition Cost (CAC)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988"/>
              <a:t>Гипотеза:</a:t>
            </a:r>
            <a:r>
              <a:rPr lang="en" sz="988"/>
              <a:t> Оптимизация рекламных кампаний, нацеленных на более релевантные аудитории (через сегментацию и персонализацию объявлений), снизит стоимость привлечения одного клиента (CAC) на 15%.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988"/>
              <a:t>Нулевая гипотеза:</a:t>
            </a:r>
            <a:r>
              <a:rPr lang="en" sz="988"/>
              <a:t> Оптимизация рекламных кампаний не приведет к изменению стоимости привлечения одного клиента.</a:t>
            </a:r>
            <a:endParaRPr sz="988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Интерпретация t-теста:</a:t>
            </a:r>
            <a:endParaRPr b="1" sz="1100"/>
          </a:p>
          <a:p>
            <a:pPr indent="-28511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Значение p-value (2.039471427841182e-194) значительно меньше порогового уровня 0.05.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Это означает, что мы можем отклонить нулевую гипотезу.</a:t>
            </a:r>
            <a:endParaRPr sz="988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1344275" y="100625"/>
            <a:ext cx="802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Гипотезы и условия их проведения:</a:t>
            </a:r>
            <a:endParaRPr sz="2600"/>
          </a:p>
        </p:txBody>
      </p:sp>
      <p:pic>
        <p:nvPicPr>
          <p:cNvPr id="178" name="Google Shape;178;p27" title="Снимок экрана 2025-04-18 0848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91" y="82325"/>
            <a:ext cx="1119514" cy="6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223675" y="942425"/>
            <a:ext cx="8520600" cy="37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i="1" sz="175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i="1" sz="175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i="1" sz="175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1750" u="sng">
                <a:latin typeface="Roboto"/>
                <a:ea typeface="Roboto"/>
                <a:cs typeface="Roboto"/>
                <a:sym typeface="Roboto"/>
              </a:rPr>
              <a:t>Рекомендации для улучшения бизнес-процессов онлайн-школы.</a:t>
            </a:r>
            <a:endParaRPr i="1" sz="175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100"/>
              <a:t>           </a:t>
            </a:r>
            <a:r>
              <a:rPr b="1" lang="en" sz="1000"/>
              <a:t> </a:t>
            </a:r>
            <a:r>
              <a:rPr b="1" lang="en" sz="1050"/>
              <a:t>1.Оптимизация маркетинговых затрат и рекламы:</a:t>
            </a:r>
            <a:endParaRPr b="1" sz="1050"/>
          </a:p>
          <a:p>
            <a:pPr indent="-28511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Увеличить бюджет на Facebook Ads (прямая связь с успешными сделками).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Проанализировать Google Ads и YouTube Ads (клики без конверсий), протестировать новые креативы и таргетинг.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Провести A/B-тестирование TikTok Ads для повышения эффективности.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Пересмотреть или отказаться от вебинаров (текущий формат неэффективен).</a:t>
            </a:r>
            <a:endParaRPr sz="988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2. Улучшение конверсии звонков в сделки:</a:t>
            </a:r>
            <a:endParaRPr b="1" sz="1100"/>
          </a:p>
          <a:p>
            <a:pPr indent="-28511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Проанализировать причину низкой конверсии звонков (большое количество звонков при малом числе сделок).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Внедрить лучшие практики Oliver Taylor (передача качественных лидов менеджерам и его техника продаж).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Пересмотреть стратегии Charlie Davis и Quincy Vincent (много сделок, но низкая конверсия), возможно, требуется дополнительное обучение или фильтрация лидов.</a:t>
            </a:r>
            <a:endParaRPr sz="988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3. Оптимизация продуктовой стратегии:</a:t>
            </a:r>
            <a:endParaRPr b="1" sz="1100"/>
          </a:p>
          <a:p>
            <a:pPr indent="-28511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Сосредоточиться на утренних курсах (высокая популярность и доход).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Пересмотреть вечерние курсы (низкая популярность, но высокая конверсия), возможно, изменить позиционирование.</a:t>
            </a:r>
            <a:endParaRPr sz="988"/>
          </a:p>
          <a:p>
            <a:pPr indent="-2851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988"/>
              <a:t>Улучшить работу с подписками (много сделок, но низкая конверсия по сравнению с разовыми платежами).</a:t>
            </a:r>
            <a:endParaRPr sz="988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t/>
            </a:r>
            <a:endParaRPr sz="14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1751475" y="100625"/>
            <a:ext cx="729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38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2038"/>
              <a:buFont typeface="Arial"/>
              <a:buNone/>
            </a:pPr>
            <a:r>
              <a:rPr lang="en" sz="2616"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Общий вывод по блоку продуктовой аналитики:</a:t>
            </a:r>
            <a:endParaRPr sz="2616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pic>
        <p:nvPicPr>
          <p:cNvPr id="185" name="Google Shape;185;p28" title="Снимок экрана 2025-04-18 0841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00" y="100625"/>
            <a:ext cx="1529050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3489100"/>
            <a:ext cx="85206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40" u="sng"/>
              <a:t>Анализ юнит-экономики</a:t>
            </a:r>
            <a:r>
              <a:rPr lang="en" sz="1040"/>
              <a:t> и дерево метрик выявили ключевые точки роста. Проверенные гипотезы подтвердили, что увеличение средней стоимости заказа и оптимизация рекламных кампаний могут существенно улучшить финансовые показатели. Эти результаты определяют конкретные направления для дальнейшего развития и совершенствования бизнес-процессов.</a:t>
            </a:r>
            <a:endParaRPr sz="1040"/>
          </a:p>
        </p:txBody>
      </p:sp>
      <p:sp>
        <p:nvSpPr>
          <p:cNvPr id="191" name="Google Shape;191;p29"/>
          <p:cNvSpPr txBox="1"/>
          <p:nvPr/>
        </p:nvSpPr>
        <p:spPr>
          <a:xfrm>
            <a:off x="311700" y="1146525"/>
            <a:ext cx="8520600" cy="22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77">
                <a:solidFill>
                  <a:schemeClr val="dk1"/>
                </a:solidFill>
              </a:rPr>
              <a:t>4. Повышение эффективности продаж:</a:t>
            </a:r>
            <a:endParaRPr b="1" sz="877">
              <a:solidFill>
                <a:schemeClr val="dk1"/>
              </a:solidFill>
            </a:endParaRPr>
          </a:p>
          <a:p>
            <a:pPr indent="-28433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78"/>
              <a:buChar char="●"/>
            </a:pPr>
            <a:r>
              <a:rPr lang="en" sz="877">
                <a:solidFill>
                  <a:schemeClr val="dk1"/>
                </a:solidFill>
              </a:rPr>
              <a:t>Выявить и масштабировать успешные рекламные кампании (например, performancemax_digitalmarkt_ru_DE по объему сделок и 02.07.23wide_DE по конверсии).</a:t>
            </a:r>
            <a:endParaRPr sz="877">
              <a:solidFill>
                <a:schemeClr val="dk1"/>
              </a:solidFill>
            </a:endParaRPr>
          </a:p>
          <a:p>
            <a:pPr indent="-28433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8"/>
              <a:buChar char="●"/>
            </a:pPr>
            <a:r>
              <a:rPr lang="en" sz="877">
                <a:solidFill>
                  <a:schemeClr val="dk1"/>
                </a:solidFill>
              </a:rPr>
              <a:t>Проанализировать работу менеджеров с низкой конверсией (Jane Smith, Cara Iverson и др.), возможно, провести обучение или предоставить более "теплые" лиды.</a:t>
            </a:r>
            <a:endParaRPr sz="877">
              <a:solidFill>
                <a:schemeClr val="dk1"/>
              </a:solidFill>
            </a:endParaRPr>
          </a:p>
          <a:p>
            <a:pPr indent="-28433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8"/>
              <a:buChar char="●"/>
            </a:pPr>
            <a:r>
              <a:rPr lang="en" sz="877">
                <a:solidFill>
                  <a:schemeClr val="dk1"/>
                </a:solidFill>
              </a:rPr>
              <a:t>Изучить длительные сделки (до 140 дней), чтобы понять причины задержек и ускорить процесс конверсии.</a:t>
            </a:r>
            <a:endParaRPr sz="877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77">
                <a:solidFill>
                  <a:schemeClr val="dk1"/>
                </a:solidFill>
              </a:rPr>
              <a:t>5. Географическое расширение и работа с языковыми уровнями:</a:t>
            </a:r>
            <a:endParaRPr b="1" sz="877">
              <a:solidFill>
                <a:schemeClr val="dk1"/>
              </a:solidFill>
            </a:endParaRPr>
          </a:p>
          <a:p>
            <a:pPr indent="-28433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78"/>
              <a:buChar char="●"/>
            </a:pPr>
            <a:r>
              <a:rPr lang="en" sz="877">
                <a:solidFill>
                  <a:schemeClr val="dk1"/>
                </a:solidFill>
              </a:rPr>
              <a:t>Сосредоточиться на Центральной Европе (Германия) как на основном рынке.</a:t>
            </a:r>
            <a:endParaRPr sz="877">
              <a:solidFill>
                <a:schemeClr val="dk1"/>
              </a:solidFill>
            </a:endParaRPr>
          </a:p>
          <a:p>
            <a:pPr indent="-28433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8"/>
              <a:buChar char="●"/>
            </a:pPr>
            <a:r>
              <a:rPr lang="en" sz="877">
                <a:solidFill>
                  <a:schemeClr val="dk1"/>
                </a:solidFill>
              </a:rPr>
              <a:t>Ориентироваться на клиентов с уровнями B2 и C1 (самые высокие показатели успешности).</a:t>
            </a:r>
            <a:endParaRPr sz="877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877">
                <a:solidFill>
                  <a:schemeClr val="dk1"/>
                </a:solidFill>
              </a:rPr>
              <a:t>Развивать Восточную Европу и Ближний Восток как перспективные рынк</a:t>
            </a:r>
            <a:r>
              <a:rPr lang="en" sz="1100">
                <a:solidFill>
                  <a:schemeClr val="dk1"/>
                </a:solidFill>
              </a:rPr>
              <a:t>и.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1826925" y="237450"/>
            <a:ext cx="7005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638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   </a:t>
            </a:r>
            <a:r>
              <a:rPr lang="en" sz="2638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Заключение и выводы:</a:t>
            </a:r>
            <a:endParaRPr sz="2638">
              <a:solidFill>
                <a:schemeClr val="dk1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pic>
        <p:nvPicPr>
          <p:cNvPr id="193" name="Google Shape;193;p29" title="Снимок экрана 2025-04-18 0836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00" y="119675"/>
            <a:ext cx="1338500" cy="8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311700" y="4315050"/>
            <a:ext cx="669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Эти рекомендации помогут повысить эффективность маркетинга, улучшить конверсию сделок и оптимизировать продуктовую стратегию</a:t>
            </a:r>
            <a:r>
              <a:rPr lang="en"/>
              <a:t>.</a:t>
            </a:r>
            <a:endParaRPr/>
          </a:p>
        </p:txBody>
      </p:sp>
      <p:pic>
        <p:nvPicPr>
          <p:cNvPr id="195" name="Google Shape;195;p29" title="Снимок экрана 2025-04-18 0841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575" y="4074850"/>
            <a:ext cx="1559400" cy="8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and white penguin holding a black top hat with the words thank you above it (Provided by Tenor)"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725" y="12213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working with a digital pen on screen." id="69" name="Google Shape;69;p1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-475556"/>
            <a:ext cx="9144003" cy="6094513"/>
          </a:xfrm>
          <a:prstGeom prst="rect">
            <a:avLst/>
          </a:prstGeom>
        </p:spPr>
      </p:pic>
      <p:sp>
        <p:nvSpPr>
          <p:cNvPr id="70" name="Google Shape;70;p15"/>
          <p:cNvSpPr/>
          <p:nvPr/>
        </p:nvSpPr>
        <p:spPr>
          <a:xfrm>
            <a:off x="154100" y="125600"/>
            <a:ext cx="4879800" cy="18933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/>
              <a:t>Концепция проекта: Как аналитик данных в крупной компании, был получен новый проект от клиента - онлайн-школы программирования. Этот проект включает в себя работу с данными CRM-системы, которая ведет учет статусов лидов и сделок. Задача - очистка и анализ этих данных для повышения эффективности работы школы.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006525" y="2723250"/>
            <a:ext cx="2895000" cy="1560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/>
              <a:t>Цель проекта: Очистка и анализ данных из CRM-системы для повышения эффективности работы онлайн-школы программирования.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033900" y="2886725"/>
            <a:ext cx="3910800" cy="1829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/>
              <a:t>Результаты: Очищенный набор данных.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Всесторонний отчет с подробным описанием процесса анализа, выводов, визуализации и рекомендаций.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Дашборд для изучения данных и выводов.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Презентация с кратким изложением основных выводов и рекомендаций.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6769200" y="484750"/>
            <a:ext cx="1207200" cy="12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a blue square with a white number 1 inside of it (Provided by Tenor)"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25" y="315050"/>
            <a:ext cx="232574" cy="232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white number 2 inside (Provided by Tenor)"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500" y="2886725"/>
            <a:ext cx="232574" cy="232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white number 3 inside of it (Provided by Tenor)"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7375" y="3053925"/>
            <a:ext cx="232574" cy="23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51400" y="1050650"/>
            <a:ext cx="2719800" cy="3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Динамика звонков и сделок за анализируемый период отличается. Звонки резко выросли до пика в мае 2024 года, затем снизились. Рост сделок был более плавным, без выраженных пиков, но максимум также пришелся на май 2024 года, что указывает на возможную связь между звонками и сделками. Общее количество сделок значительно меньше числа звонков, что подчеркивает важность улучшения </a:t>
            </a:r>
            <a:r>
              <a:rPr lang="en" sz="1400">
                <a:solidFill>
                  <a:schemeClr val="dk1"/>
                </a:solidFill>
              </a:rPr>
              <a:t>конверсии</a:t>
            </a:r>
            <a:r>
              <a:rPr lang="en" sz="1400">
                <a:solidFill>
                  <a:schemeClr val="dk1"/>
                </a:solidFill>
              </a:rPr>
              <a:t> звонков в успешные сделки.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82" name="Google Shape;82;p16" title="Снимок экрана 2025-04-17 233633.png"/>
          <p:cNvPicPr preferRelativeResize="0"/>
          <p:nvPr/>
        </p:nvPicPr>
        <p:blipFill rotWithShape="1">
          <a:blip r:embed="rId3">
            <a:alphaModFix/>
          </a:blip>
          <a:srcRect b="0" l="0" r="1039" t="0"/>
          <a:stretch/>
        </p:blipFill>
        <p:spPr>
          <a:xfrm>
            <a:off x="2971200" y="877150"/>
            <a:ext cx="5922500" cy="3999350"/>
          </a:xfrm>
          <a:prstGeom prst="rect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6"/>
          <p:cNvSpPr txBox="1"/>
          <p:nvPr/>
        </p:nvSpPr>
        <p:spPr>
          <a:xfrm>
            <a:off x="251400" y="163500"/>
            <a:ext cx="6253800" cy="5850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 </a:t>
            </a:r>
            <a:r>
              <a:rPr lang="en" sz="26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Анализ временных рядов</a:t>
            </a:r>
            <a:endParaRPr sz="1000">
              <a:solidFill>
                <a:schemeClr val="dk1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6341625" y="1050650"/>
            <a:ext cx="2652300" cy="37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40"/>
              <a:t>Рост сделок и звонков тесно связан с увеличением маркетинговых затрат, причем иногда расходы предшествуют активности клиентов. Количество новых контактов растет умеренно, возможно, из-за насыщения аудитории. Наблюдается цикличность: пики расходов сменяются всплесками звонков и сделок с задержкой, что требует оценки рентабельности. После мая 2024 года заметен резкий спад всех показателей, причины которого необходимо выяснить.</a:t>
            </a:r>
            <a:endParaRPr sz="1240"/>
          </a:p>
        </p:txBody>
      </p:sp>
      <p:sp>
        <p:nvSpPr>
          <p:cNvPr id="89" name="Google Shape;89;p17"/>
          <p:cNvSpPr txBox="1"/>
          <p:nvPr/>
        </p:nvSpPr>
        <p:spPr>
          <a:xfrm>
            <a:off x="254950" y="326950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Анализ временных рядов</a:t>
            </a:r>
            <a:endParaRPr sz="2600"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pic>
        <p:nvPicPr>
          <p:cNvPr id="90" name="Google Shape;90;p17" title="Снимок экрана 2025-04-18 0012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75" y="1163825"/>
            <a:ext cx="6137000" cy="37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229800" y="182925"/>
            <a:ext cx="86025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600"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Анализ временных рядов</a:t>
            </a:r>
            <a:endParaRPr sz="3140"/>
          </a:p>
        </p:txBody>
      </p:sp>
      <p:pic>
        <p:nvPicPr>
          <p:cNvPr id="96" name="Google Shape;96;p18" title="Снимок экрана 2025-04-18 0035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5300"/>
            <a:ext cx="4290275" cy="21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 title="Снимок экрана 2025-04-18 00401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40350"/>
            <a:ext cx="4507624" cy="21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945725" y="1015300"/>
            <a:ext cx="3709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2024 году пики закрытия сделок пришлись на февраль и апрель, остальное время характеризовалось более стабильным, но меньшим количеством сделок, что может быть связано с сезонностью или другими факторами. 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154500" y="3318775"/>
            <a:ext cx="370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Большинство сделок завершаются оперативно (до 10 дней), что свидетельствует об эффективности продаж, однако редкие случаи длительного закрытия (до 140 дней) требуют дополнительного анализа.</a:t>
            </a:r>
            <a:endParaRPr/>
          </a:p>
        </p:txBody>
      </p:sp>
      <p:pic>
        <p:nvPicPr>
          <p:cNvPr descr="a black arrow pointing to the right on a white background (Provided by Tenor)"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4500" y="3831650"/>
            <a:ext cx="624350" cy="45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rrow pointing to the right on a white background (Provided by Tenor)"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54050" y="1704450"/>
            <a:ext cx="767125" cy="3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638275" y="199775"/>
            <a:ext cx="8298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400"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Анализ эффективности кампаний и работы отдела продаж.</a:t>
            </a:r>
            <a:endParaRPr sz="2940"/>
          </a:p>
        </p:txBody>
      </p:sp>
      <p:pic>
        <p:nvPicPr>
          <p:cNvPr id="107" name="Google Shape;107;p19" title="Снимок экрана 2025-04-18 0105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750"/>
            <a:ext cx="5846251" cy="36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6199875" y="1314750"/>
            <a:ext cx="2786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Лидер по числу сделок - кампания performanc, но её конверсия низкая (4.4%). Кампания 02.07.23wide_DE демонстрирует лучшую конверсию (5.5%), но меньшее количество сделок. Высокий объем сделок часто сопровождается низкой конверсией, что указывает на необходимость оптимизации таргетинга или повышения качества лидов. Рекомендуется проанализировать обе кампании для  баланса между объемом и конверсией.</a:t>
            </a:r>
            <a:endParaRPr/>
          </a:p>
        </p:txBody>
      </p:sp>
      <p:pic>
        <p:nvPicPr>
          <p:cNvPr id="109" name="Google Shape;109;p19" title="Снимок экрана 2025-04-18 0751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75" y="132625"/>
            <a:ext cx="1445863" cy="8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1688600" y="132625"/>
            <a:ext cx="6639900" cy="6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600"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Анализ эффективности кампаний и работы отдела продаж.</a:t>
            </a:r>
            <a:endParaRPr sz="3140"/>
          </a:p>
        </p:txBody>
      </p:sp>
      <p:pic>
        <p:nvPicPr>
          <p:cNvPr id="115" name="Google Shape;115;p20" title="Снимок экрана 2025-04-18 0113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0" y="1868075"/>
            <a:ext cx="8752750" cy="31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129175" y="1036775"/>
            <a:ext cx="875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"Повторяющиеся платежи" лидируют по числу сделок, но конверсия ниже, чем у "Одного платежа" (82.4%). "Бронирование" имеет наименьшее число сделок и самую низкую конверсию (20%). Рекомендуется исследовать причины низкой конверсии "Повторяющихся платежей" и "Бронирования".</a:t>
            </a:r>
            <a:endParaRPr/>
          </a:p>
        </p:txBody>
      </p:sp>
      <p:pic>
        <p:nvPicPr>
          <p:cNvPr id="117" name="Google Shape;117;p20" title="Снимок экрана 2025-04-18 0751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75" y="132625"/>
            <a:ext cx="1405867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783125" y="132600"/>
            <a:ext cx="6526800" cy="6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Географический анализ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3" name="Google Shape;123;p21" title="Снимок экрана 2025-04-18 0124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5798"/>
            <a:ext cx="8839199" cy="30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251525" y="949150"/>
            <a:ext cx="8341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Большинство сделок сосредоточено в Центральной Европе, особенно в Германии, где Берлин является лидером, за которым следуют Мюнхен и Гамбург. В Восточной Европе, на Ближнем Востоке и в Северной Америке сделок меньше, а наименьшая активность наблюдается в Северной Америке и некоторых частях Азии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3700"/>
            <a:ext cx="900748" cy="8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912325"/>
            <a:ext cx="65580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Берлин (доминирует). Мюнхен и Гамбург (значительно меньше). Другие крупные города (Нюрнберг, Лейпциг и др.) - низкие объемы, что подчеркивает концентрацию в нескольких центрах.</a:t>
            </a:r>
            <a:endParaRPr sz="1200"/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78875" y="132600"/>
            <a:ext cx="7130400" cy="6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Географический анализ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a pixelated image of the earth shows africa and the middle east (Provided by Tenor)"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5" y="46450"/>
            <a:ext cx="842600" cy="7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 title="Снимок экрана 2025-04-18 0131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75" y="1891300"/>
            <a:ext cx="6715477" cy="31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6932700" y="1891300"/>
            <a:ext cx="21126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Общие выводы: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Германия - ключевой рынок (Берлин, Мюнхен, Гамбург). Умеренная активность в Восточной Европе и на Ближнем Востоке. Минимальное присутствие в США и других мировых рынках.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aper clip with eyes is sitting on a piece of paper . (Provided by Tenor)"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975" y="1113575"/>
            <a:ext cx="624350" cy="6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yellow and black circle with a white background (Provided by Tenor)"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3300" y="2205675"/>
            <a:ext cx="319850" cy="2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